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3"/>
  </p:notesMasterIdLst>
  <p:handoutMasterIdLst>
    <p:handoutMasterId r:id="rId34"/>
  </p:handoutMasterIdLst>
  <p:sldIdLst>
    <p:sldId id="256" r:id="rId2"/>
    <p:sldId id="334" r:id="rId3"/>
    <p:sldId id="355" r:id="rId4"/>
    <p:sldId id="356" r:id="rId5"/>
    <p:sldId id="357" r:id="rId6"/>
    <p:sldId id="358" r:id="rId7"/>
    <p:sldId id="353" r:id="rId8"/>
    <p:sldId id="361" r:id="rId9"/>
    <p:sldId id="362" r:id="rId10"/>
    <p:sldId id="336" r:id="rId11"/>
    <p:sldId id="380" r:id="rId12"/>
    <p:sldId id="381" r:id="rId13"/>
    <p:sldId id="364" r:id="rId14"/>
    <p:sldId id="366" r:id="rId15"/>
    <p:sldId id="365" r:id="rId16"/>
    <p:sldId id="339" r:id="rId17"/>
    <p:sldId id="379" r:id="rId18"/>
    <p:sldId id="340" r:id="rId19"/>
    <p:sldId id="376" r:id="rId20"/>
    <p:sldId id="342" r:id="rId21"/>
    <p:sldId id="343" r:id="rId22"/>
    <p:sldId id="368" r:id="rId23"/>
    <p:sldId id="369" r:id="rId24"/>
    <p:sldId id="352" r:id="rId25"/>
    <p:sldId id="371" r:id="rId26"/>
    <p:sldId id="372" r:id="rId27"/>
    <p:sldId id="373" r:id="rId28"/>
    <p:sldId id="374" r:id="rId29"/>
    <p:sldId id="375" r:id="rId30"/>
    <p:sldId id="378" r:id="rId31"/>
    <p:sldId id="350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C0C0C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117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2"/>
    </p:cViewPr>
  </p:sorterViewPr>
  <p:notesViewPr>
    <p:cSldViewPr>
      <p:cViewPr varScale="1">
        <p:scale>
          <a:sx n="70" d="100"/>
          <a:sy n="70" d="100"/>
        </p:scale>
        <p:origin x="-276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4B585C0-CA13-4B28-9080-7152C44D5357}" type="datetimeFigureOut">
              <a:rPr lang="en-US" altLang="en-US"/>
              <a:pPr/>
              <a:t>1/17/2018</a:t>
            </a:fld>
            <a:endParaRPr lang="en-US" alt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70C0693-B6CC-4A05-B161-1F78013B4E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64628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2F3901F-9109-47C9-86E2-AF9EDA876B27}" type="datetimeFigureOut">
              <a:rPr lang="en-US" altLang="en-US"/>
              <a:pPr/>
              <a:t>1/17/2018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A026C7D-441C-4075-997F-61084ACA8E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365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2347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4A5738E-3BDB-4C5D-B357-E4283BE6321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089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606D476-DF92-4C0F-BB65-0204E118EC9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879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606D476-DF92-4C0F-BB65-0204E118EC9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16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DDC9ED1-3F83-4918-A409-01CA9450A1C0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79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C5DF31E-D11B-47CB-969B-627C33797CFF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3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74B7F30-F636-4B76-A2AE-1590881A4CBF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66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2D4EF2B-4A04-4536-B84F-AD41C2B00F9C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667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02E4D9F-B79F-4258-9E14-D13965F5EC06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36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FC8E454-5C79-4566-959C-829B5341D7E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144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0F97D36-A159-4544-B4D6-EF98FF3E8062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32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40B7678-4504-4575-885D-ADFF1FF7F23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560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13A565C-F602-4876-8A46-9F8A52A4D51F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416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66335F7-B326-457D-BAAF-447BA1C2066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311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2866CFE-0796-44C5-AF94-45E91FC3FF3E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476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0A21D10-FC10-49FF-A93A-EA22715403CE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002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AE28E29-F9C5-4173-AFCE-FDE49BEFF784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664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E2BA176-6051-4C57-A663-3DFAAAAB5EA8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198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86C50FA-78E7-4C02-9E21-21B24603D72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00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36D3EE2-4101-4BC5-A91E-B9CA1555CBB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469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9D02814-3170-4FD9-ABB7-FFE3C4AB952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573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433B1E0-FFC1-44B8-B445-F3F3107F834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55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870FD05-DB48-45E2-8224-338850A96CB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552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017C5A0-6B17-40FE-A209-4A746D483B37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73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B522C5E-ADA6-41F8-95FA-172996BAF41A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31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96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5874F06-4154-4708-939A-E98DA44804B4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10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ADB9D0C-3BF6-41F7-A5E3-12DDAFC06E85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3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70DEF8C-3581-435C-BE6D-178452B66E44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92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34F990F-1182-46E6-A415-D427EE50AB31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8F2CB51-97F1-4F7C-94A7-6F0E892FC80B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068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606D476-DF92-4C0F-BB65-0204E118EC99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31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0D0E42-C8D9-4015-BD1B-A402B5BFC27A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2BB4B5-6935-458C-AD08-36F698C148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77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A27620-B72B-41B7-9D1F-36C7DA8505A8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1241F6-A1BD-41D5-A1F7-107E1EC3F7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42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593658-86F7-4809-AEB6-E764E2B617D8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057C1-484D-43B6-967D-5301D08026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62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D76F6D-06F0-484B-B05B-57C82C73B941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55D6A-F01F-4E64-81D9-1FACE09270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827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C1EB37-DD04-4F2C-82B3-49A18E71E046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F573A2-EC4B-4941-AF5F-990EF22505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54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0E88E4-915C-4181-8189-F9A5C1F49E24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E7A02F-213E-42C1-92D6-1CF1450DEF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157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6CF6-8D80-4704-A712-0642997441BE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094DA4-D932-492D-9A1D-F5D7CB1EB1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52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9AA6F9-BDEA-4467-9D26-7B717450A118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B9E505-3CBC-4721-B6D2-35242C3DFF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441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9A0838-959B-4B23-B495-6318AC18D1C7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14FD79-50B9-4687-A57E-E5F1659258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51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10FB48-180C-4AED-81CF-04596B1D4279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50EB75-1354-4540-9AC7-C0E187AD2D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657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71B283-20C5-430D-9F18-323091CB422F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D41A2C-3F20-4030-BBC0-6F34A31691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290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CA8C8B05-2B97-432C-9F79-667420FF0F9A}" type="datetime1">
              <a:rPr lang="en-US" altLang="en-US" smtClean="0"/>
              <a:t>1/17/2018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774E299A-6351-4695-AE15-B00175F0E5E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MEDB 5510</a:t>
            </a:r>
            <a:br>
              <a:rPr lang="en-US" altLang="en-US" b="1" smtClean="0"/>
            </a:br>
            <a:r>
              <a:rPr lang="en-US" altLang="en-US" b="1" smtClean="0"/>
              <a:t>Clinical Research Methods</a:t>
            </a:r>
          </a:p>
        </p:txBody>
      </p:sp>
      <p:sp>
        <p:nvSpPr>
          <p:cNvPr id="1536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C1D1776-A9C7-4117-A351-CF8C3A5FFF23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2362200" y="4038600"/>
            <a:ext cx="4495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dirty="0"/>
              <a:t>Week </a:t>
            </a:r>
            <a:r>
              <a:rPr lang="en-US" altLang="en-US" b="1" dirty="0" smtClean="0"/>
              <a:t>10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b="1" dirty="0" smtClean="0"/>
              <a:t>Data Collection</a:t>
            </a:r>
            <a:endParaRPr lang="en-US" alt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35842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 – Response Options</a:t>
            </a:r>
          </a:p>
          <a:p>
            <a:pPr lvl="1"/>
            <a:r>
              <a:rPr lang="en-US" altLang="en-US" b="1" smtClean="0"/>
              <a:t>Likert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/>
          </a:p>
        </p:txBody>
      </p:sp>
      <p:pic>
        <p:nvPicPr>
          <p:cNvPr id="35843" name="Picture 4" descr="P&amp;W_Fig 15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70104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C4B31BE-F941-4B6C-A887-D6D1813EB9CC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5845" name="TextBox 1"/>
          <p:cNvSpPr txBox="1">
            <a:spLocks noChangeArrowheads="1"/>
          </p:cNvSpPr>
          <p:nvPr/>
        </p:nvSpPr>
        <p:spPr bwMode="auto">
          <a:xfrm>
            <a:off x="152400" y="6553200"/>
            <a:ext cx="2438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Portney &amp; Watkins, 2009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dirty="0" smtClean="0"/>
              <a:t>Surveys – Response Options</a:t>
            </a:r>
          </a:p>
          <a:p>
            <a:pPr lvl="1"/>
            <a:r>
              <a:rPr lang="en-US" altLang="en-US" b="1" dirty="0" smtClean="0"/>
              <a:t>Likert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dirty="0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4C09118-703A-45B9-BC5F-443958453163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11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7892" name="TextBox 1"/>
          <p:cNvSpPr txBox="1">
            <a:spLocks noChangeArrowheads="1"/>
          </p:cNvSpPr>
          <p:nvPr/>
        </p:nvSpPr>
        <p:spPr bwMode="auto">
          <a:xfrm>
            <a:off x="152400" y="6553200"/>
            <a:ext cx="2438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Sim &amp; Wright, 2002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53" y="2590800"/>
            <a:ext cx="8176947" cy="333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9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 – Response Options</a:t>
            </a:r>
          </a:p>
          <a:p>
            <a:pPr lvl="1"/>
            <a:r>
              <a:rPr lang="en-US" altLang="en-US" b="1" smtClean="0"/>
              <a:t>Likert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4C09118-703A-45B9-BC5F-443958453163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7892" name="TextBox 1"/>
          <p:cNvSpPr txBox="1">
            <a:spLocks noChangeArrowheads="1"/>
          </p:cNvSpPr>
          <p:nvPr/>
        </p:nvSpPr>
        <p:spPr bwMode="auto">
          <a:xfrm>
            <a:off x="152400" y="6553200"/>
            <a:ext cx="2438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Sim &amp; Wright, 2002</a:t>
            </a:r>
          </a:p>
        </p:txBody>
      </p:sp>
      <p:pic>
        <p:nvPicPr>
          <p:cNvPr id="37893" name="Picture 6" descr="S&amp;W_Fig 15-8_15-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" t="77452" r="25452" b="8153"/>
          <a:stretch>
            <a:fillRect/>
          </a:stretch>
        </p:blipFill>
        <p:spPr bwMode="auto">
          <a:xfrm>
            <a:off x="838200" y="2514600"/>
            <a:ext cx="7543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39938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 – Response Options</a:t>
            </a:r>
          </a:p>
          <a:p>
            <a:endParaRPr lang="en-US" altLang="en-US" b="1" smtClean="0"/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9962551-BE64-4BED-972A-1093865141F5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13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9940" name="TextBox 1"/>
          <p:cNvSpPr txBox="1">
            <a:spLocks noChangeArrowheads="1"/>
          </p:cNvSpPr>
          <p:nvPr/>
        </p:nvSpPr>
        <p:spPr bwMode="auto">
          <a:xfrm>
            <a:off x="152400" y="6553200"/>
            <a:ext cx="2438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Sim &amp; Wright, 2002</a:t>
            </a:r>
          </a:p>
        </p:txBody>
      </p:sp>
      <p:pic>
        <p:nvPicPr>
          <p:cNvPr id="1434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2057400"/>
            <a:ext cx="72866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41986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 – Response Options</a:t>
            </a:r>
          </a:p>
          <a:p>
            <a:endParaRPr lang="en-US" altLang="en-US" b="1" smtClean="0"/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8C861FB-7E4E-4405-B1D7-039491F30D25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14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988" name="TextBox 1"/>
          <p:cNvSpPr txBox="1">
            <a:spLocks noChangeArrowheads="1"/>
          </p:cNvSpPr>
          <p:nvPr/>
        </p:nvSpPr>
        <p:spPr bwMode="auto">
          <a:xfrm>
            <a:off x="152400" y="6553200"/>
            <a:ext cx="2438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Sim &amp; Wright, 2002</a:t>
            </a:r>
          </a:p>
        </p:txBody>
      </p:sp>
      <p:pic>
        <p:nvPicPr>
          <p:cNvPr id="153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6953250" cy="381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44034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 – Response Options</a:t>
            </a:r>
          </a:p>
          <a:p>
            <a:endParaRPr lang="en-US" altLang="en-US" b="1" smtClean="0"/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B21E7CA-2CA8-4FB7-8F99-D585C7470090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15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4036" name="TextBox 1"/>
          <p:cNvSpPr txBox="1">
            <a:spLocks noChangeArrowheads="1"/>
          </p:cNvSpPr>
          <p:nvPr/>
        </p:nvSpPr>
        <p:spPr bwMode="auto">
          <a:xfrm>
            <a:off x="152400" y="6553200"/>
            <a:ext cx="2438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Sim &amp; Wright, 2002</a:t>
            </a:r>
          </a:p>
        </p:txBody>
      </p:sp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98688"/>
            <a:ext cx="74549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46082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 – Response Options</a:t>
            </a:r>
          </a:p>
          <a:p>
            <a:pPr lvl="1"/>
            <a:r>
              <a:rPr lang="en-US" altLang="en-US" b="1" smtClean="0"/>
              <a:t>Semantic Differential</a:t>
            </a:r>
          </a:p>
        </p:txBody>
      </p:sp>
      <p:pic>
        <p:nvPicPr>
          <p:cNvPr id="46083" name="Picture 5" descr="P&amp;W_Fig 15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2438400"/>
            <a:ext cx="5692775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D67CEFA-FC87-4E50-9E0D-2270D2B4E22F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16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6085" name="TextBox 2"/>
          <p:cNvSpPr txBox="1">
            <a:spLocks noChangeArrowheads="1"/>
          </p:cNvSpPr>
          <p:nvPr/>
        </p:nvSpPr>
        <p:spPr bwMode="auto">
          <a:xfrm>
            <a:off x="228600" y="6496050"/>
            <a:ext cx="2362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Portney &amp; Watkins, 2009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48130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 – Response Options</a:t>
            </a:r>
          </a:p>
          <a:p>
            <a:pPr lvl="1"/>
            <a:r>
              <a:rPr lang="en-US" altLang="en-US" b="1" smtClean="0"/>
              <a:t>Semantic Differential</a:t>
            </a:r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A4609BC-1165-4818-8E78-93CAC4F41FF5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8132" name="TextBox 2"/>
          <p:cNvSpPr txBox="1">
            <a:spLocks noChangeArrowheads="1"/>
          </p:cNvSpPr>
          <p:nvPr/>
        </p:nvSpPr>
        <p:spPr bwMode="auto">
          <a:xfrm>
            <a:off x="228600" y="6496050"/>
            <a:ext cx="2362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Portney &amp; Watkins, 2009</a:t>
            </a:r>
          </a:p>
        </p:txBody>
      </p:sp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590800"/>
            <a:ext cx="7554912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50178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 – Response Options</a:t>
            </a:r>
          </a:p>
          <a:p>
            <a:pPr lvl="1"/>
            <a:r>
              <a:rPr lang="en-US" altLang="en-US" b="1" smtClean="0"/>
              <a:t>Visual Analogue Scale (VAS)</a:t>
            </a:r>
          </a:p>
        </p:txBody>
      </p:sp>
      <p:pic>
        <p:nvPicPr>
          <p:cNvPr id="50179" name="Picture 5" descr="P&amp;W_Fig 15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810736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54FE127-249A-440B-963A-F35BD0A174A6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18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0181" name="TextBox 1"/>
          <p:cNvSpPr txBox="1">
            <a:spLocks noChangeArrowheads="1"/>
          </p:cNvSpPr>
          <p:nvPr/>
        </p:nvSpPr>
        <p:spPr bwMode="auto">
          <a:xfrm>
            <a:off x="228600" y="6477000"/>
            <a:ext cx="2438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Portney &amp; Watkins, 2009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52226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 – Response Options</a:t>
            </a:r>
          </a:p>
          <a:p>
            <a:pPr lvl="1"/>
            <a:r>
              <a:rPr lang="en-US" altLang="en-US" b="1" smtClean="0"/>
              <a:t>Numerical Rating Scale</a:t>
            </a:r>
          </a:p>
          <a:p>
            <a:pPr lvl="1"/>
            <a:endParaRPr lang="en-US" altLang="en-US" b="1" smtClean="0"/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A1C11BA-F3B8-4521-97BF-9EAA39B3B72B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2228" name="TextBox 1"/>
          <p:cNvSpPr txBox="1">
            <a:spLocks noChangeArrowheads="1"/>
          </p:cNvSpPr>
          <p:nvPr/>
        </p:nvSpPr>
        <p:spPr bwMode="auto">
          <a:xfrm>
            <a:off x="228600" y="6477000"/>
            <a:ext cx="2438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Sim &amp; Wright, 2002</a:t>
            </a:r>
          </a:p>
        </p:txBody>
      </p:sp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76898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dirty="0" smtClean="0"/>
              <a:t>Data Collection Techniques</a:t>
            </a:r>
          </a:p>
        </p:txBody>
      </p:sp>
      <p:sp>
        <p:nvSpPr>
          <p:cNvPr id="17410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en-US" b="1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8DBDBA5-C958-4CEF-81A6-0935A2D21B8B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6875463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Descriptive Research</a:t>
            </a:r>
          </a:p>
        </p:txBody>
      </p:sp>
      <p:sp>
        <p:nvSpPr>
          <p:cNvPr id="54274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smtClean="0"/>
              <a:t>Surveys</a:t>
            </a:r>
          </a:p>
          <a:p>
            <a:pPr lvl="1">
              <a:lnSpc>
                <a:spcPct val="90000"/>
              </a:lnSpc>
            </a:pPr>
            <a:r>
              <a:rPr lang="en-US" altLang="en-US" b="1" smtClean="0"/>
              <a:t>Pit-falls and words of caution</a:t>
            </a:r>
          </a:p>
          <a:p>
            <a:pPr lvl="2">
              <a:lnSpc>
                <a:spcPct val="90000"/>
              </a:lnSpc>
            </a:pPr>
            <a:r>
              <a:rPr lang="en-US" altLang="en-US" b="1" smtClean="0"/>
              <a:t>How responses are recorded</a:t>
            </a:r>
          </a:p>
          <a:p>
            <a:pPr lvl="2">
              <a:lnSpc>
                <a:spcPct val="90000"/>
              </a:lnSpc>
            </a:pPr>
            <a:r>
              <a:rPr lang="en-US" altLang="en-US" b="1" smtClean="0"/>
              <a:t>Wording of items</a:t>
            </a:r>
          </a:p>
          <a:p>
            <a:pPr lvl="3">
              <a:lnSpc>
                <a:spcPct val="90000"/>
              </a:lnSpc>
            </a:pPr>
            <a:r>
              <a:rPr lang="en-US" altLang="en-US" b="1" smtClean="0"/>
              <a:t>Literacy level</a:t>
            </a:r>
          </a:p>
          <a:p>
            <a:pPr lvl="3">
              <a:lnSpc>
                <a:spcPct val="90000"/>
              </a:lnSpc>
            </a:pPr>
            <a:r>
              <a:rPr lang="ja-JP" altLang="en-US" b="1" smtClean="0"/>
              <a:t>“</a:t>
            </a:r>
            <a:r>
              <a:rPr lang="en-US" altLang="ja-JP" b="1" smtClean="0"/>
              <a:t>Loaded</a:t>
            </a:r>
            <a:r>
              <a:rPr lang="ja-JP" altLang="en-US" b="1" smtClean="0"/>
              <a:t>”</a:t>
            </a:r>
            <a:r>
              <a:rPr lang="en-US" altLang="ja-JP" b="1" smtClean="0"/>
              <a:t> wording</a:t>
            </a:r>
          </a:p>
          <a:p>
            <a:pPr lvl="2">
              <a:lnSpc>
                <a:spcPct val="90000"/>
              </a:lnSpc>
            </a:pPr>
            <a:r>
              <a:rPr lang="en-US" altLang="en-US" b="1" smtClean="0"/>
              <a:t>Complexity of items</a:t>
            </a:r>
          </a:p>
          <a:p>
            <a:pPr lvl="3">
              <a:lnSpc>
                <a:spcPct val="90000"/>
              </a:lnSpc>
            </a:pPr>
            <a:r>
              <a:rPr lang="en-US" altLang="en-US" b="1" smtClean="0"/>
              <a:t>More than 1 </a:t>
            </a:r>
            <a:r>
              <a:rPr lang="ja-JP" altLang="en-US" b="1" smtClean="0"/>
              <a:t>“</a:t>
            </a:r>
            <a:r>
              <a:rPr lang="en-US" altLang="ja-JP" b="1" smtClean="0"/>
              <a:t>unit</a:t>
            </a:r>
            <a:r>
              <a:rPr lang="ja-JP" altLang="en-US" b="1" smtClean="0"/>
              <a:t>”</a:t>
            </a:r>
            <a:r>
              <a:rPr lang="en-US" altLang="ja-JP" b="1" smtClean="0"/>
              <a:t> in a single item</a:t>
            </a:r>
          </a:p>
          <a:p>
            <a:pPr lvl="3">
              <a:lnSpc>
                <a:spcPct val="90000"/>
              </a:lnSpc>
            </a:pPr>
            <a:r>
              <a:rPr lang="en-US" altLang="en-US" b="1" smtClean="0"/>
              <a:t>Clearly stated terms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1D4D70F-C829-4DC2-8A41-3FC120185568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20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56322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</a:t>
            </a:r>
          </a:p>
        </p:txBody>
      </p:sp>
      <p:pic>
        <p:nvPicPr>
          <p:cNvPr id="56323" name="Picture 5" descr="S&amp;W_Table 15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68580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CE99C01-1C67-49D9-A0D8-4367BED3FB21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58370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 – Example</a:t>
            </a:r>
          </a:p>
          <a:p>
            <a:pPr lvl="1"/>
            <a:r>
              <a:rPr lang="en-US" altLang="en-US" b="1" smtClean="0"/>
              <a:t>Using a scale of 0 to 100, please indicate the percentage of time you take all the doses of your medicine?</a:t>
            </a:r>
          </a:p>
          <a:p>
            <a:pPr lvl="1"/>
            <a:r>
              <a:rPr lang="en-US" altLang="en-US" b="1" smtClean="0"/>
              <a:t>… take all the pills in each of your doses?</a:t>
            </a:r>
          </a:p>
          <a:p>
            <a:pPr lvl="1"/>
            <a:r>
              <a:rPr lang="en-US" altLang="en-US" b="1" smtClean="0"/>
              <a:t>… take all doses on the prescribed schedule?</a:t>
            </a:r>
          </a:p>
          <a:p>
            <a:pPr lvl="1"/>
            <a:r>
              <a:rPr lang="en-US" altLang="en-US" b="1" smtClean="0"/>
              <a:t>… follow all special instructions …</a:t>
            </a:r>
          </a:p>
          <a:p>
            <a:pPr lvl="1"/>
            <a:r>
              <a:rPr lang="en-US" altLang="en-US" b="1" smtClean="0"/>
              <a:t>… make sure you refill all of your medications on time?</a:t>
            </a:r>
          </a:p>
        </p:txBody>
      </p:sp>
      <p:sp>
        <p:nvSpPr>
          <p:cNvPr id="5837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176625C-B112-49EC-B41C-9D83DC6EDC1E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22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60418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Process of developing a survey</a:t>
            </a:r>
          </a:p>
          <a:p>
            <a:pPr lvl="1"/>
            <a:r>
              <a:rPr lang="en-US" altLang="en-US" b="1" smtClean="0"/>
              <a:t>List of measures/variables</a:t>
            </a:r>
          </a:p>
          <a:p>
            <a:pPr lvl="1"/>
            <a:r>
              <a:rPr lang="en-US" altLang="en-US" b="1" smtClean="0"/>
              <a:t>What</a:t>
            </a:r>
            <a:r>
              <a:rPr lang="ja-JP" altLang="en-US" b="1" smtClean="0"/>
              <a:t>’</a:t>
            </a:r>
            <a:r>
              <a:rPr lang="en-US" altLang="ja-JP" b="1" smtClean="0"/>
              <a:t>s already available?</a:t>
            </a:r>
          </a:p>
          <a:p>
            <a:pPr lvl="1"/>
            <a:r>
              <a:rPr lang="en-US" altLang="en-US" b="1" smtClean="0"/>
              <a:t>Put the pieces together</a:t>
            </a:r>
          </a:p>
          <a:p>
            <a:pPr lvl="1"/>
            <a:r>
              <a:rPr lang="en-US" altLang="en-US" b="1" smtClean="0"/>
              <a:t>Test and revise as needed</a:t>
            </a:r>
          </a:p>
          <a:p>
            <a:pPr lvl="1"/>
            <a:r>
              <a:rPr lang="en-US" altLang="en-US" b="1" smtClean="0"/>
              <a:t>Final check – do you </a:t>
            </a:r>
            <a:r>
              <a:rPr lang="en-US" altLang="en-US" b="1" u="sng" smtClean="0"/>
              <a:t>really</a:t>
            </a:r>
            <a:r>
              <a:rPr lang="en-US" altLang="en-US" b="1" smtClean="0"/>
              <a:t> need all of the items?</a:t>
            </a:r>
          </a:p>
          <a:p>
            <a:r>
              <a:rPr lang="en-US" altLang="en-US" b="1" smtClean="0"/>
              <a:t>Analysis of survey data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6BF12BA-B890-4B9E-A5C0-95FAC2F360DC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&amp; Coding</a:t>
            </a:r>
          </a:p>
        </p:txBody>
      </p:sp>
      <p:sp>
        <p:nvSpPr>
          <p:cNvPr id="62466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en-US" b="1" smtClean="0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92D462E-88FC-4262-8693-8400559B0532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62063"/>
            <a:ext cx="4038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&amp; Coding</a:t>
            </a:r>
          </a:p>
        </p:txBody>
      </p:sp>
      <p:sp>
        <p:nvSpPr>
          <p:cNvPr id="64514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Initial Steps</a:t>
            </a:r>
          </a:p>
          <a:p>
            <a:pPr lvl="1"/>
            <a:r>
              <a:rPr lang="en-US" altLang="en-US" b="1" smtClean="0"/>
              <a:t>Planning the study</a:t>
            </a:r>
          </a:p>
          <a:p>
            <a:pPr lvl="1"/>
            <a:r>
              <a:rPr lang="en-US" altLang="en-US" b="1" smtClean="0"/>
              <a:t>Pilot testing</a:t>
            </a:r>
          </a:p>
          <a:p>
            <a:pPr lvl="1"/>
            <a:r>
              <a:rPr lang="en-US" altLang="en-US" b="1" smtClean="0"/>
              <a:t>Data collection</a:t>
            </a:r>
          </a:p>
          <a:p>
            <a:pPr lvl="2"/>
            <a:r>
              <a:rPr lang="en-US" altLang="en-US" b="1" smtClean="0"/>
              <a:t>Check for completeness if possible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4513663-2A46-488B-9A08-0D07E77C10BB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&amp; Coding</a:t>
            </a:r>
          </a:p>
        </p:txBody>
      </p:sp>
      <p:sp>
        <p:nvSpPr>
          <p:cNvPr id="66562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Data Coding, Entry, and Checking</a:t>
            </a:r>
          </a:p>
          <a:p>
            <a:pPr lvl="1"/>
            <a:r>
              <a:rPr lang="en-US" altLang="en-US" b="1" smtClean="0"/>
              <a:t>Guidelines</a:t>
            </a:r>
          </a:p>
          <a:p>
            <a:pPr lvl="2"/>
            <a:r>
              <a:rPr lang="en-US" altLang="en-US" b="1" smtClean="0"/>
              <a:t>Mutually exclusive levels</a:t>
            </a:r>
          </a:p>
          <a:p>
            <a:pPr lvl="2"/>
            <a:r>
              <a:rPr lang="en-US" altLang="en-US" b="1" smtClean="0"/>
              <a:t>Code for maximum information</a:t>
            </a:r>
          </a:p>
          <a:p>
            <a:pPr lvl="2"/>
            <a:r>
              <a:rPr lang="en-US" altLang="en-US" b="1" smtClean="0"/>
              <a:t>Record is as complete as possible</a:t>
            </a:r>
          </a:p>
          <a:p>
            <a:pPr lvl="2"/>
            <a:r>
              <a:rPr lang="en-US" altLang="en-US" b="1" smtClean="0"/>
              <a:t>Consistency</a:t>
            </a:r>
          </a:p>
          <a:p>
            <a:pPr lvl="1"/>
            <a:r>
              <a:rPr lang="en-US" altLang="en-US" b="1" smtClean="0"/>
              <a:t>Data entry form</a:t>
            </a:r>
          </a:p>
          <a:p>
            <a:pPr lvl="1"/>
            <a:r>
              <a:rPr lang="en-US" altLang="en-US" b="1" smtClean="0"/>
              <a:t>Checking entry</a:t>
            </a:r>
          </a:p>
          <a:p>
            <a:pPr lvl="1"/>
            <a:endParaRPr lang="en-US" altLang="en-US" b="1" smtClean="0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6373551-D0F1-4ED5-BDF0-74F8D47A461E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&amp; Coding</a:t>
            </a:r>
          </a:p>
        </p:txBody>
      </p:sp>
      <p:sp>
        <p:nvSpPr>
          <p:cNvPr id="68610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en-US" b="1" smtClean="0"/>
          </a:p>
          <a:p>
            <a:pPr lvl="1"/>
            <a:endParaRPr lang="en-US" altLang="en-US" b="1" smtClean="0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226EFC1-ECDF-4283-899F-2239A376A2D3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525"/>
            <a:ext cx="6140450" cy="682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&amp; Coding</a:t>
            </a:r>
          </a:p>
        </p:txBody>
      </p:sp>
      <p:sp>
        <p:nvSpPr>
          <p:cNvPr id="4915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b="1" dirty="0" smtClean="0">
                <a:ea typeface="ＭＳ Ｐゴシック" charset="0"/>
                <a:cs typeface="+mn-cs"/>
              </a:rPr>
              <a:t>Data Entry into Statistical Program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ea typeface="ＭＳ Ｐゴシック" charset="0"/>
              </a:rPr>
              <a:t>Layout of data sheet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ea typeface="ＭＳ Ｐゴシック" charset="0"/>
              </a:rPr>
              <a:t>Variable names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ea typeface="ＭＳ Ｐゴシック" charset="0"/>
              </a:rPr>
              <a:t>Labeling</a:t>
            </a:r>
          </a:p>
          <a:p>
            <a:pPr lvl="2">
              <a:buFont typeface="Arial" charset="0"/>
              <a:buChar char="•"/>
              <a:defRPr/>
            </a:pPr>
            <a:r>
              <a:rPr lang="en-US" b="1" dirty="0" smtClean="0">
                <a:ea typeface="ＭＳ Ｐゴシック" charset="0"/>
              </a:rPr>
              <a:t>Variables</a:t>
            </a:r>
          </a:p>
          <a:p>
            <a:pPr lvl="2">
              <a:buFont typeface="Arial" charset="0"/>
              <a:buChar char="•"/>
              <a:defRPr/>
            </a:pPr>
            <a:r>
              <a:rPr lang="en-US" b="1" dirty="0" smtClean="0">
                <a:ea typeface="ＭＳ Ｐゴシック" charset="0"/>
              </a:rPr>
              <a:t>Values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ea typeface="ＭＳ Ｐゴシック" charset="0"/>
              </a:rPr>
              <a:t>Codebook / documentation</a:t>
            </a:r>
          </a:p>
          <a:p>
            <a:pPr marL="457200" lvl="1" indent="0">
              <a:buFont typeface="Arial" charset="0"/>
              <a:buNone/>
              <a:defRPr/>
            </a:pPr>
            <a:endParaRPr lang="en-US" b="1" dirty="0" smtClean="0">
              <a:ea typeface="ＭＳ Ｐゴシック" charset="0"/>
            </a:endParaRPr>
          </a:p>
          <a:p>
            <a:pPr>
              <a:buFont typeface="Arial" charset="0"/>
              <a:buChar char="•"/>
              <a:defRPr/>
            </a:pPr>
            <a:endParaRPr lang="en-US" b="1" dirty="0" smtClean="0">
              <a:ea typeface="ＭＳ Ｐゴシック" charset="0"/>
              <a:cs typeface="+mn-cs"/>
            </a:endParaRPr>
          </a:p>
          <a:p>
            <a:pPr lvl="1">
              <a:buFont typeface="Arial" charset="0"/>
              <a:buChar char="–"/>
              <a:defRPr/>
            </a:pPr>
            <a:endParaRPr lang="en-US" b="1" dirty="0">
              <a:ea typeface="ＭＳ Ｐゴシック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1746570-836B-428A-A0DF-2C87995D1B12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28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&amp; Coding</a:t>
            </a:r>
          </a:p>
        </p:txBody>
      </p:sp>
      <p:sp>
        <p:nvSpPr>
          <p:cNvPr id="72706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Data Summation</a:t>
            </a:r>
          </a:p>
          <a:p>
            <a:pPr lvl="1"/>
            <a:r>
              <a:rPr lang="en-US" altLang="en-US" b="1" smtClean="0"/>
              <a:t>Descriptive information</a:t>
            </a:r>
          </a:p>
          <a:p>
            <a:pPr lvl="2"/>
            <a:r>
              <a:rPr lang="en-US" altLang="en-US" b="1" smtClean="0"/>
              <a:t>Categorical variables</a:t>
            </a:r>
          </a:p>
          <a:p>
            <a:pPr lvl="2"/>
            <a:r>
              <a:rPr lang="en-US" altLang="en-US" b="1" smtClean="0"/>
              <a:t>Continuous variables</a:t>
            </a:r>
          </a:p>
          <a:p>
            <a:pPr lvl="1"/>
            <a:r>
              <a:rPr lang="en-US" altLang="en-US" b="1" smtClean="0"/>
              <a:t>Data checking – part 2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/>
          </a:p>
          <a:p>
            <a:endParaRPr lang="en-US" altLang="en-US" b="1" smtClean="0"/>
          </a:p>
          <a:p>
            <a:pPr lvl="1"/>
            <a:endParaRPr lang="en-US" altLang="en-US" b="1" smtClean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6582342-A29C-4908-BD8D-8E308D8B5809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29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19458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Standardized vs Investigator-Developed Instruments</a:t>
            </a:r>
          </a:p>
          <a:p>
            <a:pPr lvl="1"/>
            <a:r>
              <a:rPr lang="en-US" altLang="en-US" b="1" smtClean="0"/>
              <a:t>Development and Use</a:t>
            </a:r>
          </a:p>
          <a:p>
            <a:pPr lvl="1"/>
            <a:r>
              <a:rPr lang="en-US" altLang="en-US" b="1" smtClean="0"/>
              <a:t>Evidence to support investigator-developed instruments</a:t>
            </a:r>
          </a:p>
          <a:p>
            <a:pPr lvl="1"/>
            <a:endParaRPr lang="en-US" altLang="en-US" b="1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631E627-9595-4670-8C1C-B9981A12C0C5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&amp; Coding</a:t>
            </a:r>
          </a:p>
        </p:txBody>
      </p:sp>
      <p:sp>
        <p:nvSpPr>
          <p:cNvPr id="74754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lvl="1">
              <a:buFont typeface="Arial" panose="020B0604020202020204" pitchFamily="34" charset="0"/>
              <a:buNone/>
            </a:pPr>
            <a:endParaRPr lang="en-US" altLang="en-US" b="1" smtClean="0"/>
          </a:p>
          <a:p>
            <a:endParaRPr lang="en-US" altLang="en-US" b="1" smtClean="0"/>
          </a:p>
          <a:p>
            <a:pPr lvl="1"/>
            <a:endParaRPr lang="en-US" altLang="en-US" b="1" smtClean="0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F666CB9-EEDB-4306-8B14-D7A1FAB5C298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71628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 smtClean="0"/>
              <a:t>Assignment </a:t>
            </a:r>
            <a:r>
              <a:rPr lang="en-US" altLang="en-US" sz="4000" b="1" dirty="0" smtClean="0"/>
              <a:t>#8</a:t>
            </a:r>
            <a:endParaRPr lang="en-US" altLang="en-US" sz="4000" b="1" dirty="0" smtClean="0"/>
          </a:p>
        </p:txBody>
      </p:sp>
      <p:sp>
        <p:nvSpPr>
          <p:cNvPr id="7885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b="1" dirty="0" smtClean="0"/>
              <a:t>Further refine your list of variables by specifying how each will be measured. Wherever appropriate, include the name of a specific measure. </a:t>
            </a:r>
            <a:r>
              <a:rPr lang="en-US" altLang="en-US" sz="2800" b="1" smtClean="0"/>
              <a:t>Do this by building onto the methods section of your research proposal draft.</a:t>
            </a:r>
            <a:r>
              <a:rPr lang="en-US" altLang="en-US" smtClean="0"/>
              <a:t> </a:t>
            </a:r>
            <a:endParaRPr lang="en-US" altLang="en-US" b="1" smtClean="0"/>
          </a:p>
          <a:p>
            <a:endParaRPr lang="en-US" altLang="en-US" b="1" dirty="0" smtClean="0"/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51FBC88-62BA-4626-B5D7-37C8E810CDBC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31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21506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Researcher-Observed Measures</a:t>
            </a:r>
          </a:p>
          <a:p>
            <a:pPr lvl="1"/>
            <a:r>
              <a:rPr lang="en-US" altLang="en-US" b="1" smtClean="0"/>
              <a:t>Naturalness of the setting</a:t>
            </a:r>
          </a:p>
          <a:p>
            <a:pPr lvl="1"/>
            <a:r>
              <a:rPr lang="en-US" altLang="en-US" b="1" smtClean="0"/>
              <a:t>Observer “participation”</a:t>
            </a:r>
          </a:p>
          <a:p>
            <a:pPr lvl="1"/>
            <a:r>
              <a:rPr lang="en-US" altLang="en-US" b="1" smtClean="0"/>
              <a:t>Amount of detail</a:t>
            </a:r>
          </a:p>
          <a:p>
            <a:pPr lvl="1"/>
            <a:r>
              <a:rPr lang="en-US" altLang="en-US" b="1" smtClean="0"/>
              <a:t>Breadth of coverage</a:t>
            </a:r>
          </a:p>
          <a:p>
            <a:pPr lvl="1"/>
            <a:endParaRPr lang="en-US" altLang="en-US" b="1" smtClean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3A09976-AC2E-4F9C-B646-6F5910F07ACD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23554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Tests and Documents</a:t>
            </a:r>
          </a:p>
          <a:p>
            <a:pPr lvl="1"/>
            <a:r>
              <a:rPr lang="en-US" altLang="en-US" b="1" smtClean="0"/>
              <a:t>Standardized tests</a:t>
            </a:r>
          </a:p>
          <a:p>
            <a:pPr lvl="2"/>
            <a:r>
              <a:rPr lang="en-US" altLang="en-US" b="1" smtClean="0"/>
              <a:t>Norm referenced test</a:t>
            </a:r>
          </a:p>
          <a:p>
            <a:pPr lvl="2"/>
            <a:r>
              <a:rPr lang="en-US" altLang="en-US" b="1" smtClean="0"/>
              <a:t>Criterion referenced test</a:t>
            </a:r>
          </a:p>
          <a:p>
            <a:pPr lvl="1"/>
            <a:r>
              <a:rPr lang="en-US" altLang="en-US" b="1" smtClean="0"/>
              <a:t>Achievement tests</a:t>
            </a:r>
          </a:p>
          <a:p>
            <a:pPr lvl="1"/>
            <a:r>
              <a:rPr lang="en-US" altLang="en-US" b="1" smtClean="0"/>
              <a:t>Performance and Authentic assessments</a:t>
            </a:r>
          </a:p>
          <a:p>
            <a:pPr lvl="1"/>
            <a:r>
              <a:rPr lang="en-US" altLang="en-US" b="1" smtClean="0"/>
              <a:t>Aptitude tests</a:t>
            </a:r>
          </a:p>
          <a:p>
            <a:pPr lvl="1"/>
            <a:r>
              <a:rPr lang="en-US" altLang="en-US" b="1" smtClean="0"/>
              <a:t>Documents</a:t>
            </a:r>
          </a:p>
          <a:p>
            <a:pPr lvl="1"/>
            <a:r>
              <a:rPr lang="en-US" altLang="en-US" b="1" smtClean="0"/>
              <a:t>Content analysis</a:t>
            </a:r>
          </a:p>
          <a:p>
            <a:pPr lvl="1"/>
            <a:endParaRPr lang="en-US" altLang="en-US" b="1" smtClean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8CB4074-4305-4AA0-9D6F-F0843750CFDC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25602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dirty="0" smtClean="0"/>
              <a:t>Self-Report Measures</a:t>
            </a:r>
          </a:p>
          <a:p>
            <a:pPr lvl="1"/>
            <a:r>
              <a:rPr lang="en-US" altLang="en-US" b="1" dirty="0" smtClean="0"/>
              <a:t>Standardized Personality Inventories</a:t>
            </a:r>
          </a:p>
          <a:p>
            <a:pPr lvl="1"/>
            <a:r>
              <a:rPr lang="en-US" altLang="en-US" b="1" dirty="0" smtClean="0"/>
              <a:t>Attitudes / Beliefs scales</a:t>
            </a:r>
          </a:p>
          <a:p>
            <a:pPr lvl="2"/>
            <a:r>
              <a:rPr lang="en-US" altLang="en-US" b="1" dirty="0" smtClean="0"/>
              <a:t>Likert scale</a:t>
            </a:r>
          </a:p>
          <a:p>
            <a:pPr lvl="2"/>
            <a:r>
              <a:rPr lang="en-US" altLang="en-US" b="1" dirty="0" smtClean="0"/>
              <a:t>Semantic differential scale</a:t>
            </a:r>
          </a:p>
          <a:p>
            <a:pPr lvl="1"/>
            <a:r>
              <a:rPr lang="en-US" altLang="en-US" b="1" dirty="0" smtClean="0"/>
              <a:t>Questionnaires</a:t>
            </a:r>
          </a:p>
          <a:p>
            <a:pPr lvl="2"/>
            <a:r>
              <a:rPr lang="en-US" altLang="en-US" b="1" dirty="0" smtClean="0"/>
              <a:t>How delivered / administered</a:t>
            </a:r>
          </a:p>
          <a:p>
            <a:pPr lvl="2"/>
            <a:r>
              <a:rPr lang="en-US" altLang="en-US" b="1" dirty="0" smtClean="0"/>
              <a:t>Item types</a:t>
            </a:r>
          </a:p>
          <a:p>
            <a:pPr lvl="1"/>
            <a:r>
              <a:rPr lang="en-US" altLang="en-US" b="1" dirty="0" smtClean="0"/>
              <a:t>Interviews</a:t>
            </a:r>
          </a:p>
          <a:p>
            <a:pPr lvl="1"/>
            <a:r>
              <a:rPr lang="en-US" altLang="en-US" b="1" dirty="0" smtClean="0"/>
              <a:t>Focus groups</a:t>
            </a:r>
          </a:p>
          <a:p>
            <a:pPr lvl="1"/>
            <a:endParaRPr lang="en-US" altLang="en-US" b="1" dirty="0" smtClean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9464454-B65B-4F73-996D-3D50F4324DD1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Descriptive Research</a:t>
            </a:r>
          </a:p>
        </p:txBody>
      </p:sp>
      <p:sp>
        <p:nvSpPr>
          <p:cNvPr id="27650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/>
              <a:t>Surveys</a:t>
            </a:r>
          </a:p>
          <a:p>
            <a:pPr lvl="1"/>
            <a:r>
              <a:rPr lang="en-US" altLang="en-US" b="1" smtClean="0"/>
              <a:t>Methods</a:t>
            </a:r>
          </a:p>
          <a:p>
            <a:pPr lvl="2"/>
            <a:r>
              <a:rPr lang="en-US" altLang="en-US" b="1" smtClean="0"/>
              <a:t>Interview</a:t>
            </a:r>
          </a:p>
          <a:p>
            <a:pPr lvl="2"/>
            <a:r>
              <a:rPr lang="en-US" altLang="en-US" b="1" smtClean="0"/>
              <a:t>Questionnaires</a:t>
            </a:r>
          </a:p>
          <a:p>
            <a:pPr lvl="1"/>
            <a:r>
              <a:rPr lang="en-US" altLang="en-US" b="1" smtClean="0"/>
              <a:t>Design of surveys</a:t>
            </a:r>
          </a:p>
          <a:p>
            <a:pPr lvl="2"/>
            <a:r>
              <a:rPr lang="en-US" altLang="en-US" b="1" smtClean="0"/>
              <a:t>Research question</a:t>
            </a:r>
          </a:p>
          <a:p>
            <a:pPr lvl="2"/>
            <a:r>
              <a:rPr lang="en-US" altLang="en-US" b="1" smtClean="0"/>
              <a:t>Review of existing instruments</a:t>
            </a:r>
          </a:p>
          <a:p>
            <a:pPr lvl="2"/>
            <a:r>
              <a:rPr lang="en-US" altLang="en-US" b="1" smtClean="0"/>
              <a:t>Process of designing survey</a:t>
            </a:r>
          </a:p>
          <a:p>
            <a:pPr lvl="1"/>
            <a:endParaRPr lang="en-US" altLang="en-US" b="1" smtClean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ADB87F5-76F7-45E3-86BB-98DB1846F889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29698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dirty="0" smtClean="0"/>
              <a:t>Surveys</a:t>
            </a:r>
          </a:p>
          <a:p>
            <a:pPr lvl="1"/>
            <a:r>
              <a:rPr lang="en-US" altLang="en-US" b="1" dirty="0" smtClean="0"/>
              <a:t>Survey question format – </a:t>
            </a:r>
          </a:p>
          <a:p>
            <a:pPr lvl="2"/>
            <a:r>
              <a:rPr lang="en-US" altLang="en-US" b="1" dirty="0" smtClean="0"/>
              <a:t>Open-ended</a:t>
            </a:r>
          </a:p>
          <a:p>
            <a:pPr lvl="2"/>
            <a:r>
              <a:rPr lang="en-US" altLang="en-US" b="1" smtClean="0"/>
              <a:t>Close-ended</a:t>
            </a:r>
          </a:p>
          <a:p>
            <a:pPr lvl="1"/>
            <a:r>
              <a:rPr lang="en-US" altLang="en-US" b="1" dirty="0" smtClean="0"/>
              <a:t>Wording of questions</a:t>
            </a:r>
          </a:p>
          <a:p>
            <a:pPr lvl="1"/>
            <a:r>
              <a:rPr lang="en-US" altLang="en-US" b="1" dirty="0" smtClean="0"/>
              <a:t>Scales</a:t>
            </a:r>
          </a:p>
          <a:p>
            <a:pPr lvl="2"/>
            <a:r>
              <a:rPr lang="en-US" altLang="en-US" b="1" dirty="0" smtClean="0"/>
              <a:t>Scale of measurement</a:t>
            </a:r>
          </a:p>
          <a:p>
            <a:pPr lvl="2"/>
            <a:r>
              <a:rPr lang="en-US" altLang="en-US" b="1" dirty="0" smtClean="0"/>
              <a:t>Response options</a:t>
            </a:r>
          </a:p>
          <a:p>
            <a:pPr lvl="1"/>
            <a:endParaRPr lang="en-US" altLang="en-US" b="1" dirty="0" smtClean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F630C53-F3BC-492A-8054-CE09C304A380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/>
              <a:t>Data Collection Techniques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dirty="0" smtClean="0"/>
              <a:t>Open-ended vs Close-ended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dirty="0" smtClean="0"/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4C09118-703A-45B9-BC5F-443958453163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7892" name="TextBox 1"/>
          <p:cNvSpPr txBox="1">
            <a:spLocks noChangeArrowheads="1"/>
          </p:cNvSpPr>
          <p:nvPr/>
        </p:nvSpPr>
        <p:spPr bwMode="auto">
          <a:xfrm>
            <a:off x="152400" y="6553200"/>
            <a:ext cx="2438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/>
              <a:t>Sim &amp; Wright, 2002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10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26270"/>
            <a:ext cx="8610600" cy="42522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1642</TotalTime>
  <Words>787</Words>
  <Application>Microsoft Office PowerPoint</Application>
  <PresentationFormat>On-screen Show (4:3)</PresentationFormat>
  <Paragraphs>249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ＭＳ Ｐゴシック</vt:lpstr>
      <vt:lpstr>ＭＳ Ｐゴシック</vt:lpstr>
      <vt:lpstr>Arial</vt:lpstr>
      <vt:lpstr>Calibri</vt:lpstr>
      <vt:lpstr>Office Theme</vt:lpstr>
      <vt:lpstr>MEDB 5510 Clinical Research Methods</vt:lpstr>
      <vt:lpstr>Data Collection Techniques</vt:lpstr>
      <vt:lpstr>Data Collection Techniques</vt:lpstr>
      <vt:lpstr>Data Collection Techniques</vt:lpstr>
      <vt:lpstr>Data Collection Techniques</vt:lpstr>
      <vt:lpstr>Data Collection Techniques</vt:lpstr>
      <vt:lpstr>Descriptive Research</vt:lpstr>
      <vt:lpstr>Data Collection Techniques</vt:lpstr>
      <vt:lpstr>Data Collection Techniques</vt:lpstr>
      <vt:lpstr>Data Collection Techniques</vt:lpstr>
      <vt:lpstr>Data Collection Techniques</vt:lpstr>
      <vt:lpstr>Data Collection Techniques</vt:lpstr>
      <vt:lpstr>Data Collection Techniques</vt:lpstr>
      <vt:lpstr>Data Collection Techniques</vt:lpstr>
      <vt:lpstr>Data Collection Techniques</vt:lpstr>
      <vt:lpstr>Data Collection Techniques</vt:lpstr>
      <vt:lpstr>Data Collection Techniques</vt:lpstr>
      <vt:lpstr>Data Collection Techniques</vt:lpstr>
      <vt:lpstr>Data Collection Techniques</vt:lpstr>
      <vt:lpstr>Descriptive Research</vt:lpstr>
      <vt:lpstr>Data Collection Techniques</vt:lpstr>
      <vt:lpstr>Data Collection Techniques</vt:lpstr>
      <vt:lpstr>Data Collection Techniques</vt:lpstr>
      <vt:lpstr>Data Collection &amp; Coding</vt:lpstr>
      <vt:lpstr>Data Collection &amp; Coding</vt:lpstr>
      <vt:lpstr>Data Collection &amp; Coding</vt:lpstr>
      <vt:lpstr>Data Collection &amp; Coding</vt:lpstr>
      <vt:lpstr>Data Collection &amp; Coding</vt:lpstr>
      <vt:lpstr>Data Collection &amp; Coding</vt:lpstr>
      <vt:lpstr>Data Collection &amp; Coding</vt:lpstr>
      <vt:lpstr>Assignment #8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NIH Forms and Required Grant Writing Style</dc:title>
  <dc:creator>gerkovichm</dc:creator>
  <cp:lastModifiedBy>Gerkovich, Mary M.</cp:lastModifiedBy>
  <cp:revision>145</cp:revision>
  <dcterms:created xsi:type="dcterms:W3CDTF">2009-06-29T18:04:53Z</dcterms:created>
  <dcterms:modified xsi:type="dcterms:W3CDTF">2018-01-17T16:40:52Z</dcterms:modified>
</cp:coreProperties>
</file>